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ormorant Garamond Bold Italics" panose="020B0604020202020204" charset="0"/>
      <p:regular r:id="rId18"/>
    </p:embeddedFont>
    <p:embeddedFont>
      <p:font typeface="Cormorant Garamond Italics"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בעברית: "ציטוט הוא הפניה למקור מידע ששימש אותנו במחקר או בעבודה אקדמית. ישנם שני סוגים עיקריים של ציטוטים: ציטוטים בגוף הטקסט, שהם הפניות קצרות במהלך הטקסט עצמו, ורשימת מקורות או ביבליוגרפיה שמופיעה בסוף המסמך, עם פירוט מלא של המקורות. לציטוטים יש כמה יתרונות חשובים. ראשית, הם מאפשרים לנו לעקוב אחר התפתחות רעיונות לאורך זמן. בנוסף, הם מסייעים למדוד את ההשפעה של מחקר מסוים על התחום האקדמי."</a:t>
            </a:r>
          </a:p>
          <a:p>
            <a:endParaRPr lang="en-US"/>
          </a:p>
          <a:p>
            <a:r>
              <a:rPr lang="en-US"/>
              <a:t>באנגלית: "A citation is a reference to a source of information used in research or academic work. There are two main types of citations: in-text citations, which are brief references within the body of the text, and a bibliography or reference list that appears at the end of the document, providing full details of the sources. Citations have several important benefits. First, they allow us to trace the evolution of ideas over time. Additionally, they help measure the impact of a particular research on the academic field."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 אחרי שדיברנו על הרעיון שעומד מאחורי השינויים וההתאמות שאנחנו מציעים, מתואר התהליך הוויזואלי שימחיש את התהליך.</a:t>
            </a:r>
          </a:p>
          <a:p>
            <a:r>
              <a:rPr lang="en-US"/>
              <a:t>כפי שניתן לראות בשורה הראשונה, מדובר בתהליך הראשוני שהוא בעצם קבלת הנתונים (DATA SET), התאמה של הנתונים והמרה לרשת של ציטוטים ויצירה של גרף דינאמי על ידי ריכוז של סנאפ שוטים.</a:t>
            </a:r>
          </a:p>
          <a:p>
            <a:endParaRPr lang="en-US"/>
          </a:p>
          <a:p>
            <a:r>
              <a:rPr lang="en-US"/>
              <a:t>לאחר מכן עבור על סנפשוט אנחנו בוחרים קשת יעד ועבורה מחלצים צמתים קונטקסטואלים ועבורים חילוץ של ווקטור אינפורמטיבי שמכיל את רמת הקירבה עבור קשת היעד (דיפוזיה,מרחק ורילייטיב)</a:t>
            </a:r>
          </a:p>
          <a:p>
            <a:r>
              <a:rPr lang="en-US"/>
              <a:t>לבסוף מכניסים את הווקטור של הצמתים הקונטקצולים לרשת עצבית מסוג טרנספורמר שבנויה משכות הקשבה, (ATTANTION KAYER) ונקבל ווקטור אינפורמטיבי עבור כל קשת יעד.</a:t>
            </a:r>
          </a:p>
          <a:p>
            <a:r>
              <a:rPr lang="en-US"/>
              <a:t>לבסוף על מנת שנוכל לסווג קשתות חריגות ולא חריגות, כפי שהסברנו ע"י תהליך של למידה של המודל</a:t>
            </a:r>
          </a:p>
          <a:p>
            <a:r>
              <a:rPr lang="en-US"/>
              <a:t>דביר יסביר לנו על האתגרים הצפויים לנו</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בעברית: "תוצאות הצפויות מהיישום שלנו:</a:t>
            </a:r>
          </a:p>
          <a:p>
            <a:r>
              <a:rPr lang="en-US"/>
              <a:t>קודם כל, היישום שלנו יוכל לזהות דפוסים חריגים בציטוטים, מה שיכול לעזור לגלות טעויות או התנהלות לא תקינה.</a:t>
            </a:r>
          </a:p>
          <a:p>
            <a:r>
              <a:rPr lang="en-US"/>
              <a:t>בנוסף, הוא יתרום לחיזוק האמינות של המחקר, מה שחשוב מאוד ליצירת סביבה אקדמית אמינה.</a:t>
            </a:r>
          </a:p>
          <a:p>
            <a:r>
              <a:rPr lang="en-US"/>
              <a:t>עוד יתרון הוא שנוכל לספק נתונים שיעזרו להעריך את ההשפעה של מחקרים שונים.</a:t>
            </a:r>
          </a:p>
          <a:p>
            <a:r>
              <a:rPr lang="en-US"/>
              <a:t>ולבסוף, הכלי יאפשר מעקב אחרי התפתחות המחקר ומסלול המאמרים לאורך הזמן."</a:t>
            </a:r>
          </a:p>
          <a:p>
            <a:endParaRPr lang="en-US"/>
          </a:p>
          <a:p>
            <a:r>
              <a:rPr lang="en-US"/>
              <a:t>באנגלית: "Expected outcomes of our application:</a:t>
            </a:r>
          </a:p>
          <a:p>
            <a:r>
              <a:rPr lang="en-US"/>
              <a:t>First, our tool will be able to spot unusual citation patterns, which can help uncover errors or potential misconduct.</a:t>
            </a:r>
          </a:p>
          <a:p>
            <a:r>
              <a:rPr lang="en-US"/>
              <a:t>It will also contribute to improving the integrity of research, which is essential for creating a trustworthy academic environment.</a:t>
            </a:r>
          </a:p>
          <a:p>
            <a:r>
              <a:rPr lang="en-US"/>
              <a:t>Another key benefit is that we’ll provide data to support the evaluation of research impact.</a:t>
            </a:r>
          </a:p>
          <a:p>
            <a:r>
              <a:rPr lang="en-US"/>
              <a:t>Lastly, the tool will allow us to track the progress and development of research and articles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בי בי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בעברית: "ציטוטים מדויקים חשובים מאוד במחקר מכמה סיבות. קודם כל, הם נותנים קרדיט והכרה לאנשים שכתבו ועבדו על הרעיונות המקוריים, וכך שומרים על יושרה אקדמית. בנוסף, ציטוטים עוזרים לחוקרים לעקוב אחרי התפתחות של רעיונות ולבנות על מחקרים קודמים. ציטוטים גם עוזרים לבדוק את האיכות והחשיבות של מחקר, ולזהות מחקרים שהשפיעו מאוד על התחום. לבסוף, ציטוטים מפורטים מאפשרים לחוקרים אחרים לחזור על ניסויים ולאמת את התוצאות, מה שמשפר את הדיוק והאמינות של המחקר."</a:t>
            </a:r>
          </a:p>
          <a:p>
            <a:endParaRPr lang="en-US"/>
          </a:p>
          <a:p>
            <a:r>
              <a:rPr lang="en-US"/>
              <a:t>באנגלית: "Accurate citations are very important in research for several reasons. First, they give credit and recognition to the people who created the original ideas, supporting academic honesty. Also, citations help researchers follow the development of ideas and build on previous research. Citations are useful for checking the quality and impact of research, helping to find influential studies. Lastly, detailed citations allow other researchers to repeat experiments and verify results, improving the accuracy and trustworthiness of the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אלרואיבעברית: "צילומי מצב וחותמות זמן עוזרים לנו להבין איך רשת הציטוטים משתנה לאורך הזמן.</a:t>
            </a:r>
          </a:p>
          <a:p>
            <a:r>
              <a:rPr lang="en-US"/>
              <a:t>צילומי מצב מאפשרים לראות את השינויים שקורים ברשת הציטוטים בכל רגע.</a:t>
            </a:r>
          </a:p>
          <a:p>
            <a:r>
              <a:rPr lang="en-US"/>
              <a:t>חותמות הזמן נותנות לנו ציר זמן מדויק, כך שאפשר לעקוב אחרי הציטוטים ולזהות דברים לא רגילים.</a:t>
            </a:r>
          </a:p>
          <a:p>
            <a:r>
              <a:rPr lang="en-US"/>
              <a:t>ניתוח לפי זמן עוזר לנו להבין אם ההתנהגות של הציטוטים היא רגילה או חריגה.</a:t>
            </a:r>
          </a:p>
          <a:p>
            <a:r>
              <a:rPr lang="en-US"/>
              <a:t>לבסוף, חותמות הזמן נותנות לנו הקשר ועוזרות לראות בצורה ברורה איך מאמרים מתפתחים לאורך הזמן."</a:t>
            </a:r>
          </a:p>
          <a:p>
            <a:endParaRPr lang="en-US"/>
          </a:p>
          <a:p>
            <a:r>
              <a:rPr lang="en-US"/>
              <a:t> "Snapshots and timestamps help us see how the citation network changes over time.</a:t>
            </a:r>
          </a:p>
          <a:p>
            <a:r>
              <a:rPr lang="en-US"/>
              <a:t>Snapshots show us the changes happening in the network at different points.</a:t>
            </a:r>
          </a:p>
          <a:p>
            <a:r>
              <a:rPr lang="en-US"/>
              <a:t>Timestamps provide an accurate timeline, making it easier to follow citation patterns and spot anything unusual.</a:t>
            </a:r>
          </a:p>
          <a:p>
            <a:r>
              <a:rPr lang="en-US"/>
              <a:t>Time-based analysis helps us figure out if citation behavior is normal or not.</a:t>
            </a:r>
          </a:p>
          <a:p>
            <a:r>
              <a:rPr lang="en-US"/>
              <a:t>Finally, timestamps give context and help us clearly see how articles evolve over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semanticscholar.org/paper/Deep-learning-for-dynamic-graphs%3A-models-and-Gravina-Bacciu/4bd70be8cb9df3bac3ea9835d008fc34b154cae1" TargetMode="External"/><Relationship Id="rId5" Type="http://schemas.openxmlformats.org/officeDocument/2006/relationships/image" Target="../media/image25.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2.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hyperlink" Target="https://www.tatvic.com/blog/detecting-real-time-anomalies-using-r-google-analytics-360-dat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hyperlink" Target="https://www.forecastforge.com/learning/anomaly-dete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arxiv.org/pdf/2106.09876" TargetMode="External"/><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he-IL"/>
          </a:p>
        </p:txBody>
      </p:sp>
      <p:sp>
        <p:nvSpPr>
          <p:cNvPr id="3" name="Freeform 3"/>
          <p:cNvSpPr/>
          <p:nvPr/>
        </p:nvSpPr>
        <p:spPr>
          <a:xfrm>
            <a:off x="1586785" y="722433"/>
            <a:ext cx="1042670" cy="1042670"/>
          </a:xfrm>
          <a:custGeom>
            <a:avLst/>
            <a:gdLst/>
            <a:ahLst/>
            <a:cxnLst/>
            <a:rect l="l" t="t" r="r" b="b"/>
            <a:pathLst>
              <a:path w="1042670" h="1042670">
                <a:moveTo>
                  <a:pt x="0" y="0"/>
                </a:moveTo>
                <a:lnTo>
                  <a:pt x="1042670" y="0"/>
                </a:lnTo>
                <a:lnTo>
                  <a:pt x="1042670" y="1042670"/>
                </a:lnTo>
                <a:lnTo>
                  <a:pt x="0" y="1042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flipH="1">
            <a:off x="14225179" y="0"/>
            <a:ext cx="4062821" cy="3198548"/>
          </a:xfrm>
          <a:custGeom>
            <a:avLst/>
            <a:gdLst/>
            <a:ahLst/>
            <a:cxnLst/>
            <a:rect l="l" t="t" r="r" b="b"/>
            <a:pathLst>
              <a:path w="4062821" h="3198548">
                <a:moveTo>
                  <a:pt x="4062821" y="0"/>
                </a:moveTo>
                <a:lnTo>
                  <a:pt x="0" y="0"/>
                </a:lnTo>
                <a:lnTo>
                  <a:pt x="0" y="3198548"/>
                </a:lnTo>
                <a:lnTo>
                  <a:pt x="4062821" y="3198548"/>
                </a:lnTo>
                <a:lnTo>
                  <a:pt x="40628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5" name="Freeform 5"/>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6" name="TextBox 6"/>
          <p:cNvSpPr txBox="1"/>
          <p:nvPr/>
        </p:nvSpPr>
        <p:spPr>
          <a:xfrm>
            <a:off x="2353124" y="2516191"/>
            <a:ext cx="13954555" cy="2905201"/>
          </a:xfrm>
          <a:prstGeom prst="rect">
            <a:avLst/>
          </a:prstGeom>
        </p:spPr>
        <p:txBody>
          <a:bodyPr lIns="0" tIns="0" rIns="0" bIns="0" rtlCol="0" anchor="t">
            <a:spAutoFit/>
          </a:bodyPr>
          <a:lstStyle/>
          <a:p>
            <a:pPr algn="l">
              <a:lnSpc>
                <a:spcPts val="7503"/>
              </a:lnSpc>
            </a:pPr>
            <a:r>
              <a:rPr lang="en-US" sz="7503" i="1">
                <a:solidFill>
                  <a:srgbClr val="2D3880"/>
                </a:solidFill>
                <a:latin typeface="Cormorant Garamond Italics"/>
                <a:ea typeface="Cormorant Garamond Italics"/>
                <a:cs typeface="Cormorant Garamond Italics"/>
                <a:sym typeface="Cormorant Garamond Italics"/>
              </a:rPr>
              <a:t>Analyzing article's citations -</a:t>
            </a:r>
          </a:p>
          <a:p>
            <a:pPr algn="l">
              <a:lnSpc>
                <a:spcPts val="7503"/>
              </a:lnSpc>
            </a:pPr>
            <a:r>
              <a:rPr lang="en-US" sz="7503" i="1">
                <a:solidFill>
                  <a:srgbClr val="2D3880"/>
                </a:solidFill>
                <a:latin typeface="Cormorant Garamond Italics"/>
                <a:ea typeface="Cormorant Garamond Italics"/>
                <a:cs typeface="Cormorant Garamond Italics"/>
                <a:sym typeface="Cormorant Garamond Italics"/>
              </a:rPr>
              <a:t> by using anomaly detection in </a:t>
            </a:r>
          </a:p>
          <a:p>
            <a:pPr marL="0" lvl="0" indent="0" algn="l">
              <a:lnSpc>
                <a:spcPts val="7503"/>
              </a:lnSpc>
            </a:pPr>
            <a:r>
              <a:rPr lang="en-US" sz="7503" i="1">
                <a:solidFill>
                  <a:srgbClr val="2D3880"/>
                </a:solidFill>
                <a:latin typeface="Cormorant Garamond Italics"/>
                <a:ea typeface="Cormorant Garamond Italics"/>
                <a:cs typeface="Cormorant Garamond Italics"/>
                <a:sym typeface="Cormorant Garamond Italics"/>
              </a:rPr>
              <a:t> dynamic graphs via transformer</a:t>
            </a:r>
          </a:p>
        </p:txBody>
      </p:sp>
      <p:sp>
        <p:nvSpPr>
          <p:cNvPr id="7" name="TextBox 7"/>
          <p:cNvSpPr txBox="1"/>
          <p:nvPr/>
        </p:nvSpPr>
        <p:spPr>
          <a:xfrm>
            <a:off x="2353124" y="6060306"/>
            <a:ext cx="6549763" cy="2331819"/>
          </a:xfrm>
          <a:prstGeom prst="rect">
            <a:avLst/>
          </a:prstGeom>
        </p:spPr>
        <p:txBody>
          <a:bodyPr lIns="0" tIns="0" rIns="0" bIns="0" rtlCol="0" anchor="t">
            <a:spAutoFit/>
          </a:bodyPr>
          <a:lstStyle/>
          <a:p>
            <a:pPr algn="l">
              <a:lnSpc>
                <a:spcPts val="4680"/>
              </a:lnSpc>
            </a:pPr>
            <a:r>
              <a:rPr lang="en-US" sz="3342" b="1" u="sng">
                <a:solidFill>
                  <a:srgbClr val="2D3880"/>
                </a:solidFill>
                <a:latin typeface="Glacial Indifference Bold"/>
                <a:ea typeface="Glacial Indifference Bold"/>
                <a:cs typeface="Glacial Indifference Bold"/>
                <a:sym typeface="Glacial Indifference Bold"/>
              </a:rPr>
              <a:t>Presenters:</a:t>
            </a:r>
          </a:p>
          <a:p>
            <a:pPr algn="l">
              <a:lnSpc>
                <a:spcPts val="4680"/>
              </a:lnSpc>
            </a:pPr>
            <a:r>
              <a:rPr lang="en-US" sz="3342">
                <a:solidFill>
                  <a:srgbClr val="2D3880"/>
                </a:solidFill>
                <a:latin typeface="Glacial Indifference"/>
                <a:ea typeface="Glacial Indifference"/>
                <a:cs typeface="Glacial Indifference"/>
                <a:sym typeface="Glacial Indifference"/>
              </a:rPr>
              <a:t>Elroei Seadia: 315093419</a:t>
            </a:r>
          </a:p>
          <a:p>
            <a:pPr algn="l">
              <a:lnSpc>
                <a:spcPts val="4680"/>
              </a:lnSpc>
            </a:pPr>
            <a:r>
              <a:rPr lang="en-US" sz="3342">
                <a:solidFill>
                  <a:srgbClr val="2D3880"/>
                </a:solidFill>
                <a:latin typeface="Glacial Indifference"/>
                <a:ea typeface="Glacial Indifference"/>
                <a:cs typeface="Glacial Indifference"/>
                <a:sym typeface="Glacial Indifference"/>
              </a:rPr>
              <a:t>Dvir Bublil: 315731570</a:t>
            </a:r>
          </a:p>
          <a:p>
            <a:pPr marL="0" lvl="0" indent="0" algn="l">
              <a:lnSpc>
                <a:spcPts val="4680"/>
              </a:lnSpc>
              <a:spcBef>
                <a:spcPct val="0"/>
              </a:spcBef>
            </a:pPr>
            <a:endParaRPr lang="en-US" sz="3342">
              <a:solidFill>
                <a:srgbClr val="2D3880"/>
              </a:solidFill>
              <a:latin typeface="Glacial Indifference"/>
              <a:ea typeface="Glacial Indifference"/>
              <a:cs typeface="Glacial Indifference"/>
              <a:sym typeface="Glacial Indifference"/>
            </a:endParaRPr>
          </a:p>
        </p:txBody>
      </p:sp>
      <p:sp>
        <p:nvSpPr>
          <p:cNvPr id="8" name="AutoShape 8"/>
          <p:cNvSpPr/>
          <p:nvPr/>
        </p:nvSpPr>
        <p:spPr>
          <a:xfrm flipH="1">
            <a:off x="2108120" y="2548683"/>
            <a:ext cx="0" cy="5843443"/>
          </a:xfrm>
          <a:prstGeom prst="line">
            <a:avLst/>
          </a:prstGeom>
          <a:ln w="57150" cap="flat">
            <a:solidFill>
              <a:srgbClr val="2D3880"/>
            </a:solidFill>
            <a:prstDash val="solid"/>
            <a:headEnd type="none" w="sm" len="sm"/>
            <a:tailEnd type="none" w="sm" len="sm"/>
          </a:ln>
        </p:spPr>
        <p:txBody>
          <a:bodyPr/>
          <a:lstStyle/>
          <a:p>
            <a:endParaRPr lang="he-IL"/>
          </a:p>
        </p:txBody>
      </p:sp>
      <p:sp>
        <p:nvSpPr>
          <p:cNvPr id="9" name="TextBox 9"/>
          <p:cNvSpPr txBox="1"/>
          <p:nvPr/>
        </p:nvSpPr>
        <p:spPr>
          <a:xfrm>
            <a:off x="1969162" y="8963625"/>
            <a:ext cx="6549761" cy="647806"/>
          </a:xfrm>
          <a:prstGeom prst="rect">
            <a:avLst/>
          </a:prstGeom>
        </p:spPr>
        <p:txBody>
          <a:bodyPr wrap="square" lIns="0" tIns="0" rIns="0" bIns="0" rtlCol="0" anchor="t">
            <a:spAutoFit/>
          </a:bodyPr>
          <a:lstStyle/>
          <a:p>
            <a:pPr algn="ctr">
              <a:lnSpc>
                <a:spcPts val="5301"/>
              </a:lnSpc>
              <a:spcBef>
                <a:spcPct val="0"/>
              </a:spcBef>
            </a:pPr>
            <a:r>
              <a:rPr lang="en-US" sz="3786" b="1" i="1" dirty="0">
                <a:solidFill>
                  <a:srgbClr val="2D3880"/>
                </a:solidFill>
                <a:latin typeface="Cormorant Garamond Bold Italics"/>
                <a:ea typeface="Cormorant Garamond Bold Italics"/>
                <a:cs typeface="Cormorant Garamond Bold Italics"/>
                <a:sym typeface="Cormorant Garamond Bold Italics"/>
              </a:rPr>
              <a:t>Supervisor - Prof. Zeev </a:t>
            </a:r>
            <a:r>
              <a:rPr lang="en-US" sz="3786" b="1" i="1" dirty="0" err="1">
                <a:solidFill>
                  <a:srgbClr val="2D3880"/>
                </a:solidFill>
                <a:latin typeface="Cormorant Garamond Bold Italics"/>
                <a:ea typeface="Cormorant Garamond Bold Italics"/>
                <a:cs typeface="Cormorant Garamond Bold Italics"/>
                <a:sym typeface="Cormorant Garamond Bold Italics"/>
              </a:rPr>
              <a:t>Volkovich</a:t>
            </a:r>
            <a:endParaRPr lang="en-US" sz="3786" b="1" i="1" dirty="0">
              <a:solidFill>
                <a:srgbClr val="2D3880"/>
              </a:solidFill>
              <a:latin typeface="Cormorant Garamond Bold Italics"/>
              <a:ea typeface="Cormorant Garamond Bold Italics"/>
              <a:cs typeface="Cormorant Garamond Bold Italics"/>
              <a:sym typeface="Cormorant Garamond Bold Italics"/>
            </a:endParaRPr>
          </a:p>
        </p:txBody>
      </p:sp>
      <p:sp>
        <p:nvSpPr>
          <p:cNvPr id="10" name="TextBox 10"/>
          <p:cNvSpPr txBox="1"/>
          <p:nvPr/>
        </p:nvSpPr>
        <p:spPr>
          <a:xfrm>
            <a:off x="3003725" y="665283"/>
            <a:ext cx="10530355" cy="1708033"/>
          </a:xfrm>
          <a:prstGeom prst="rect">
            <a:avLst/>
          </a:prstGeom>
        </p:spPr>
        <p:txBody>
          <a:bodyPr lIns="0" tIns="0" rIns="0" bIns="0" rtlCol="0" anchor="t">
            <a:spAutoFit/>
          </a:bodyPr>
          <a:lstStyle/>
          <a:p>
            <a:pPr algn="l">
              <a:lnSpc>
                <a:spcPts val="4577"/>
              </a:lnSpc>
              <a:spcBef>
                <a:spcPct val="0"/>
              </a:spcBef>
            </a:pPr>
            <a:r>
              <a:rPr lang="en-US" sz="3269" b="1" i="1">
                <a:solidFill>
                  <a:srgbClr val="2D3880"/>
                </a:solidFill>
                <a:latin typeface="Cormorant Garamond Bold Italics"/>
                <a:ea typeface="Cormorant Garamond Bold Italics"/>
                <a:cs typeface="Cormorant Garamond Bold Italics"/>
                <a:sym typeface="Cormorant Garamond Bold Italics"/>
              </a:rPr>
              <a:t>Department of Software Engineering Capstone Project Phase A Braude College of Engineering, Israel Project number: 24-2-R-2</a:t>
            </a:r>
          </a:p>
          <a:p>
            <a:pPr algn="l">
              <a:lnSpc>
                <a:spcPts val="4577"/>
              </a:lnSpc>
              <a:spcBef>
                <a:spcPct val="0"/>
              </a:spcBef>
            </a:pPr>
            <a:endParaRPr lang="en-US" sz="3269" b="1" i="1">
              <a:solidFill>
                <a:srgbClr val="2D388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042" y="-133012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19235" y="1551321"/>
            <a:ext cx="17249530" cy="5873115"/>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Captures Dynamic Nature:</a:t>
            </a:r>
            <a:r>
              <a:rPr lang="en-US" sz="3060" u="none" strike="noStrike">
                <a:solidFill>
                  <a:srgbClr val="2D3880"/>
                </a:solidFill>
                <a:latin typeface="Glacial Indifference"/>
                <a:ea typeface="Glacial Indifference"/>
                <a:cs typeface="Glacial Indifference"/>
                <a:sym typeface="Glacial Indifference"/>
              </a:rPr>
              <a:t> Snapshots capture the evolving state of the citation network over time.</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Enables Temporal Analysis:</a:t>
            </a:r>
            <a:r>
              <a:rPr lang="en-US" sz="3060" u="none" strike="noStrike">
                <a:solidFill>
                  <a:srgbClr val="2D3880"/>
                </a:solidFill>
                <a:latin typeface="Glacial Indifference"/>
                <a:ea typeface="Glacial Indifference"/>
                <a:cs typeface="Glacial Indifference"/>
                <a:sym typeface="Glacial Indifference"/>
              </a:rPr>
              <a:t> Timestamps provide a precise timeline for tracking citation patterns and identifying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Supports Anomaly Detection:</a:t>
            </a:r>
            <a:r>
              <a:rPr lang="en-US" sz="3060" u="none" strike="noStrike">
                <a:solidFill>
                  <a:srgbClr val="2D3880"/>
                </a:solidFill>
                <a:latin typeface="Glacial Indifference"/>
                <a:ea typeface="Glacial Indifference"/>
                <a:cs typeface="Glacial Indifference"/>
                <a:sym typeface="Glacial Indifference"/>
              </a:rPr>
              <a:t> Time-based analysis helps distinguish between normal and anomalous citation behaviors.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Enhances Interpretability:</a:t>
            </a:r>
            <a:r>
              <a:rPr lang="en-US" sz="3060" u="none" strike="noStrike">
                <a:solidFill>
                  <a:srgbClr val="2D3880"/>
                </a:solidFill>
                <a:latin typeface="Glacial Indifference"/>
                <a:ea typeface="Glacial Indifference"/>
                <a:cs typeface="Glacial Indifference"/>
                <a:sym typeface="Glacial Indifference"/>
              </a:rPr>
              <a:t> Timestamps provide context for understanding the reasons behind detected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Clear Article Representation: </a:t>
            </a:r>
            <a:r>
              <a:rPr lang="en-US" sz="3060" u="none" strike="noStrike">
                <a:solidFill>
                  <a:srgbClr val="2D3880"/>
                </a:solidFill>
                <a:latin typeface="Glacial Indifference"/>
                <a:ea typeface="Glacial Indifference"/>
                <a:cs typeface="Glacial Indifference"/>
                <a:sym typeface="Glacial Indifference"/>
              </a:rPr>
              <a:t>Creates a clear picture of article evolution and trajectory over time, enabling in-depth analysis.</a:t>
            </a:r>
          </a:p>
        </p:txBody>
      </p:sp>
      <p:sp>
        <p:nvSpPr>
          <p:cNvPr id="4" name="Freeform 4"/>
          <p:cNvSpPr/>
          <p:nvPr/>
        </p:nvSpPr>
        <p:spPr>
          <a:xfrm>
            <a:off x="6545120" y="7571567"/>
            <a:ext cx="5618533" cy="2566744"/>
          </a:xfrm>
          <a:custGeom>
            <a:avLst/>
            <a:gdLst/>
            <a:ahLst/>
            <a:cxnLst/>
            <a:rect l="l" t="t" r="r" b="b"/>
            <a:pathLst>
              <a:path w="5618533" h="2566744">
                <a:moveTo>
                  <a:pt x="0" y="0"/>
                </a:moveTo>
                <a:lnTo>
                  <a:pt x="5618533" y="0"/>
                </a:lnTo>
                <a:lnTo>
                  <a:pt x="5618533" y="2566744"/>
                </a:lnTo>
                <a:lnTo>
                  <a:pt x="0" y="2566744"/>
                </a:lnTo>
                <a:lnTo>
                  <a:pt x="0" y="0"/>
                </a:lnTo>
                <a:close/>
              </a:path>
            </a:pathLst>
          </a:custGeom>
          <a:blipFill>
            <a:blip r:embed="rId5"/>
            <a:stretch>
              <a:fillRect t="-991" b="-991"/>
            </a:stretch>
          </a:blipFill>
        </p:spPr>
        <p:txBody>
          <a:bodyPr/>
          <a:lstStyle/>
          <a:p>
            <a:endParaRPr lang="he-IL"/>
          </a:p>
        </p:txBody>
      </p:sp>
      <p:sp>
        <p:nvSpPr>
          <p:cNvPr id="5" name="TextBox 5"/>
          <p:cNvSpPr txBox="1"/>
          <p:nvPr/>
        </p:nvSpPr>
        <p:spPr>
          <a:xfrm>
            <a:off x="4633149" y="-29208"/>
            <a:ext cx="9442476" cy="2503170"/>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Snapshots and Timestamps</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6" name="Freeform 6">
            <a:hlinkClick r:id="rId6" tooltip="https://www.semanticscholar.org/paper/Deep-learning-for-dynamic-graphs%3A-models-and-Gravina-Bacciu/4bd70be8cb9df3bac3ea9835d008fc34b154cae1"/>
          </p:cNvPr>
          <p:cNvSpPr/>
          <p:nvPr/>
        </p:nvSpPr>
        <p:spPr>
          <a:xfrm>
            <a:off x="12163653" y="9880847"/>
            <a:ext cx="575040" cy="406153"/>
          </a:xfrm>
          <a:custGeom>
            <a:avLst/>
            <a:gdLst/>
            <a:ahLst/>
            <a:cxnLst/>
            <a:rect l="l" t="t" r="r" b="b"/>
            <a:pathLst>
              <a:path w="575040" h="406153">
                <a:moveTo>
                  <a:pt x="0" y="0"/>
                </a:moveTo>
                <a:lnTo>
                  <a:pt x="575040" y="0"/>
                </a:lnTo>
                <a:lnTo>
                  <a:pt x="575040" y="406153"/>
                </a:lnTo>
                <a:lnTo>
                  <a:pt x="0" y="406153"/>
                </a:lnTo>
                <a:lnTo>
                  <a:pt x="0" y="0"/>
                </a:lnTo>
                <a:close/>
              </a:path>
            </a:pathLst>
          </a:custGeom>
          <a:blipFill>
            <a:blip r:embed="rId7"/>
            <a:stretch>
              <a:fillRect t="-14093" r="-106990" b="-24724"/>
            </a:stretch>
          </a:blipFill>
        </p:spPr>
        <p:txBody>
          <a:bodyPr/>
          <a:lstStyle/>
          <a:p>
            <a:endParaRPr lang="he-I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641928" y="1913520"/>
            <a:ext cx="7764399" cy="2071950"/>
          </a:xfrm>
          <a:custGeom>
            <a:avLst/>
            <a:gdLst/>
            <a:ahLst/>
            <a:cxnLst/>
            <a:rect l="l" t="t" r="r" b="b"/>
            <a:pathLst>
              <a:path w="7764399" h="2071950">
                <a:moveTo>
                  <a:pt x="0" y="0"/>
                </a:moveTo>
                <a:lnTo>
                  <a:pt x="7764399" y="0"/>
                </a:lnTo>
                <a:lnTo>
                  <a:pt x="7764399" y="2071951"/>
                </a:lnTo>
                <a:lnTo>
                  <a:pt x="0" y="2071951"/>
                </a:lnTo>
                <a:lnTo>
                  <a:pt x="0" y="0"/>
                </a:lnTo>
                <a:close/>
              </a:path>
            </a:pathLst>
          </a:custGeom>
          <a:blipFill>
            <a:blip r:embed="rId5"/>
            <a:stretch>
              <a:fillRect t="-3087" b="-3087"/>
            </a:stretch>
          </a:blipFill>
        </p:spPr>
        <p:txBody>
          <a:bodyPr/>
          <a:lstStyle/>
          <a:p>
            <a:endParaRPr lang="he-IL"/>
          </a:p>
        </p:txBody>
      </p:sp>
      <p:sp>
        <p:nvSpPr>
          <p:cNvPr id="4" name="Freeform 4"/>
          <p:cNvSpPr/>
          <p:nvPr/>
        </p:nvSpPr>
        <p:spPr>
          <a:xfrm>
            <a:off x="9619917" y="1913520"/>
            <a:ext cx="7259892" cy="2421066"/>
          </a:xfrm>
          <a:custGeom>
            <a:avLst/>
            <a:gdLst/>
            <a:ahLst/>
            <a:cxnLst/>
            <a:rect l="l" t="t" r="r" b="b"/>
            <a:pathLst>
              <a:path w="7259892" h="2421066">
                <a:moveTo>
                  <a:pt x="0" y="0"/>
                </a:moveTo>
                <a:lnTo>
                  <a:pt x="7259892" y="0"/>
                </a:lnTo>
                <a:lnTo>
                  <a:pt x="7259892" y="2421067"/>
                </a:lnTo>
                <a:lnTo>
                  <a:pt x="0" y="2421067"/>
                </a:lnTo>
                <a:lnTo>
                  <a:pt x="0" y="0"/>
                </a:lnTo>
                <a:close/>
              </a:path>
            </a:pathLst>
          </a:custGeom>
          <a:blipFill>
            <a:blip r:embed="rId6"/>
            <a:stretch>
              <a:fillRect b="-38869"/>
            </a:stretch>
          </a:blipFill>
        </p:spPr>
        <p:txBody>
          <a:bodyPr/>
          <a:lstStyle/>
          <a:p>
            <a:endParaRPr lang="he-IL"/>
          </a:p>
        </p:txBody>
      </p:sp>
      <p:sp>
        <p:nvSpPr>
          <p:cNvPr id="5" name="Freeform 5"/>
          <p:cNvSpPr/>
          <p:nvPr/>
        </p:nvSpPr>
        <p:spPr>
          <a:xfrm>
            <a:off x="902508" y="4792491"/>
            <a:ext cx="7503819" cy="2057785"/>
          </a:xfrm>
          <a:custGeom>
            <a:avLst/>
            <a:gdLst/>
            <a:ahLst/>
            <a:cxnLst/>
            <a:rect l="l" t="t" r="r" b="b"/>
            <a:pathLst>
              <a:path w="7503819" h="2057785">
                <a:moveTo>
                  <a:pt x="0" y="0"/>
                </a:moveTo>
                <a:lnTo>
                  <a:pt x="7503819" y="0"/>
                </a:lnTo>
                <a:lnTo>
                  <a:pt x="7503819" y="2057784"/>
                </a:lnTo>
                <a:lnTo>
                  <a:pt x="0" y="2057784"/>
                </a:lnTo>
                <a:lnTo>
                  <a:pt x="0" y="0"/>
                </a:lnTo>
                <a:close/>
              </a:path>
            </a:pathLst>
          </a:custGeom>
          <a:blipFill>
            <a:blip r:embed="rId7"/>
            <a:stretch>
              <a:fillRect/>
            </a:stretch>
          </a:blipFill>
        </p:spPr>
        <p:txBody>
          <a:bodyPr/>
          <a:lstStyle/>
          <a:p>
            <a:endParaRPr lang="he-IL"/>
          </a:p>
        </p:txBody>
      </p:sp>
      <p:sp>
        <p:nvSpPr>
          <p:cNvPr id="6" name="Freeform 6"/>
          <p:cNvSpPr/>
          <p:nvPr/>
        </p:nvSpPr>
        <p:spPr>
          <a:xfrm>
            <a:off x="9857640" y="4535267"/>
            <a:ext cx="6058617" cy="2572233"/>
          </a:xfrm>
          <a:custGeom>
            <a:avLst/>
            <a:gdLst/>
            <a:ahLst/>
            <a:cxnLst/>
            <a:rect l="l" t="t" r="r" b="b"/>
            <a:pathLst>
              <a:path w="6058617" h="2572233">
                <a:moveTo>
                  <a:pt x="0" y="0"/>
                </a:moveTo>
                <a:lnTo>
                  <a:pt x="6058617" y="0"/>
                </a:lnTo>
                <a:lnTo>
                  <a:pt x="6058617" y="2572232"/>
                </a:lnTo>
                <a:lnTo>
                  <a:pt x="0" y="2572232"/>
                </a:lnTo>
                <a:lnTo>
                  <a:pt x="0" y="0"/>
                </a:lnTo>
                <a:close/>
              </a:path>
            </a:pathLst>
          </a:custGeom>
          <a:blipFill>
            <a:blip r:embed="rId8"/>
            <a:stretch>
              <a:fillRect/>
            </a:stretch>
          </a:blipFill>
        </p:spPr>
        <p:txBody>
          <a:bodyPr/>
          <a:lstStyle/>
          <a:p>
            <a:endParaRPr lang="he-IL"/>
          </a:p>
        </p:txBody>
      </p:sp>
      <p:sp>
        <p:nvSpPr>
          <p:cNvPr id="7" name="Freeform 7"/>
          <p:cNvSpPr/>
          <p:nvPr/>
        </p:nvSpPr>
        <p:spPr>
          <a:xfrm>
            <a:off x="1424754" y="7792872"/>
            <a:ext cx="7218424" cy="1778229"/>
          </a:xfrm>
          <a:custGeom>
            <a:avLst/>
            <a:gdLst/>
            <a:ahLst/>
            <a:cxnLst/>
            <a:rect l="l" t="t" r="r" b="b"/>
            <a:pathLst>
              <a:path w="7218424" h="1778229">
                <a:moveTo>
                  <a:pt x="0" y="0"/>
                </a:moveTo>
                <a:lnTo>
                  <a:pt x="7218424" y="0"/>
                </a:lnTo>
                <a:lnTo>
                  <a:pt x="7218424" y="1778228"/>
                </a:lnTo>
                <a:lnTo>
                  <a:pt x="0" y="1778228"/>
                </a:lnTo>
                <a:lnTo>
                  <a:pt x="0" y="0"/>
                </a:lnTo>
                <a:close/>
              </a:path>
            </a:pathLst>
          </a:custGeom>
          <a:blipFill>
            <a:blip r:embed="rId9"/>
            <a:stretch>
              <a:fillRect r="-509"/>
            </a:stretch>
          </a:blipFill>
        </p:spPr>
        <p:txBody>
          <a:bodyPr/>
          <a:lstStyle/>
          <a:p>
            <a:endParaRPr lang="he-IL"/>
          </a:p>
        </p:txBody>
      </p:sp>
      <p:sp>
        <p:nvSpPr>
          <p:cNvPr id="8" name="Freeform 8"/>
          <p:cNvSpPr/>
          <p:nvPr/>
        </p:nvSpPr>
        <p:spPr>
          <a:xfrm>
            <a:off x="9619917" y="7657296"/>
            <a:ext cx="7517941" cy="1913805"/>
          </a:xfrm>
          <a:custGeom>
            <a:avLst/>
            <a:gdLst/>
            <a:ahLst/>
            <a:cxnLst/>
            <a:rect l="l" t="t" r="r" b="b"/>
            <a:pathLst>
              <a:path w="7517941" h="1913805">
                <a:moveTo>
                  <a:pt x="0" y="0"/>
                </a:moveTo>
                <a:lnTo>
                  <a:pt x="7517942" y="0"/>
                </a:lnTo>
                <a:lnTo>
                  <a:pt x="7517942" y="1913804"/>
                </a:lnTo>
                <a:lnTo>
                  <a:pt x="0" y="1913804"/>
                </a:lnTo>
                <a:lnTo>
                  <a:pt x="0" y="0"/>
                </a:lnTo>
                <a:close/>
              </a:path>
            </a:pathLst>
          </a:custGeom>
          <a:blipFill>
            <a:blip r:embed="rId10"/>
            <a:stretch>
              <a:fillRect/>
            </a:stretch>
          </a:blipFill>
        </p:spPr>
        <p:txBody>
          <a:bodyPr/>
          <a:lstStyle/>
          <a:p>
            <a:endParaRPr lang="he-IL"/>
          </a:p>
        </p:txBody>
      </p:sp>
      <p:sp>
        <p:nvSpPr>
          <p:cNvPr id="9" name="Freeform 9"/>
          <p:cNvSpPr/>
          <p:nvPr/>
        </p:nvSpPr>
        <p:spPr>
          <a:xfrm>
            <a:off x="8640423" y="312405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0" name="TextBox 10"/>
          <p:cNvSpPr txBox="1"/>
          <p:nvPr/>
        </p:nvSpPr>
        <p:spPr>
          <a:xfrm>
            <a:off x="4005325" y="169907"/>
            <a:ext cx="9813505"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Visualization of the process</a:t>
            </a:r>
          </a:p>
        </p:txBody>
      </p:sp>
      <p:sp>
        <p:nvSpPr>
          <p:cNvPr id="11" name="Freeform 11"/>
          <p:cNvSpPr/>
          <p:nvPr/>
        </p:nvSpPr>
        <p:spPr>
          <a:xfrm>
            <a:off x="17089359" y="2975905"/>
            <a:ext cx="979494" cy="296297"/>
          </a:xfrm>
          <a:custGeom>
            <a:avLst/>
            <a:gdLst/>
            <a:ahLst/>
            <a:cxnLst/>
            <a:rect l="l" t="t" r="r" b="b"/>
            <a:pathLst>
              <a:path w="979494" h="296297">
                <a:moveTo>
                  <a:pt x="0" y="0"/>
                </a:moveTo>
                <a:lnTo>
                  <a:pt x="979495" y="0"/>
                </a:lnTo>
                <a:lnTo>
                  <a:pt x="979495"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2" name="Freeform 12"/>
          <p:cNvSpPr/>
          <p:nvPr/>
        </p:nvSpPr>
        <p:spPr>
          <a:xfrm>
            <a:off x="210292" y="582138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3" name="Freeform 13"/>
          <p:cNvSpPr/>
          <p:nvPr/>
        </p:nvSpPr>
        <p:spPr>
          <a:xfrm>
            <a:off x="8654253" y="584779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4" name="Freeform 14"/>
          <p:cNvSpPr/>
          <p:nvPr/>
        </p:nvSpPr>
        <p:spPr>
          <a:xfrm>
            <a:off x="17137859" y="584779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5" name="Freeform 15"/>
          <p:cNvSpPr/>
          <p:nvPr/>
        </p:nvSpPr>
        <p:spPr>
          <a:xfrm>
            <a:off x="210292" y="8596956"/>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6" name="Freeform 16"/>
          <p:cNvSpPr/>
          <p:nvPr/>
        </p:nvSpPr>
        <p:spPr>
          <a:xfrm>
            <a:off x="8654253" y="8614198"/>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7" name="Freeform 17"/>
          <p:cNvSpPr/>
          <p:nvPr/>
        </p:nvSpPr>
        <p:spPr>
          <a:xfrm>
            <a:off x="210292" y="252298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31482" y="261916"/>
            <a:ext cx="7425036" cy="2503170"/>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Expected Challenges </a:t>
            </a:r>
          </a:p>
          <a:p>
            <a:pPr marL="0" lvl="0" indent="0" algn="ctr" rtl="1">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3" name="TextBox 3"/>
          <p:cNvSpPr txBox="1"/>
          <p:nvPr/>
        </p:nvSpPr>
        <p:spPr>
          <a:xfrm>
            <a:off x="1564209" y="2131040"/>
            <a:ext cx="14309507" cy="587252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Acquiring the Right Dataset:</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 Finding a dataset that meets all our needs and supports the objectives of our project.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Ensuring Functional Compatibility with TADDY:</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 Integrating our functions to ensure they work seamlessly within the TADDY framework.</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Adapting to Unforeseen Challenges:</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Anticipating future challenges, especially when implementing unique techniques, and being prepared to address unexpected issues.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2717" y="2183077"/>
            <a:ext cx="8499360" cy="6481447"/>
          </a:xfrm>
          <a:custGeom>
            <a:avLst/>
            <a:gdLst/>
            <a:ahLst/>
            <a:cxnLst/>
            <a:rect l="l" t="t" r="r" b="b"/>
            <a:pathLst>
              <a:path w="8499360" h="6481447">
                <a:moveTo>
                  <a:pt x="0" y="0"/>
                </a:moveTo>
                <a:lnTo>
                  <a:pt x="8499360" y="0"/>
                </a:lnTo>
                <a:lnTo>
                  <a:pt x="8499360" y="6481448"/>
                </a:lnTo>
                <a:lnTo>
                  <a:pt x="0" y="6481448"/>
                </a:lnTo>
                <a:lnTo>
                  <a:pt x="0" y="0"/>
                </a:lnTo>
                <a:close/>
              </a:path>
            </a:pathLst>
          </a:custGeom>
          <a:blipFill>
            <a:blip r:embed="rId3"/>
            <a:stretch>
              <a:fillRect/>
            </a:stretch>
          </a:blipFill>
        </p:spPr>
        <p:txBody>
          <a:bodyPr/>
          <a:lstStyle/>
          <a:p>
            <a:endParaRPr lang="he-IL"/>
          </a:p>
        </p:txBody>
      </p:sp>
      <p:sp>
        <p:nvSpPr>
          <p:cNvPr id="3" name="Freeform 3"/>
          <p:cNvSpPr/>
          <p:nvPr/>
        </p:nvSpPr>
        <p:spPr>
          <a:xfrm>
            <a:off x="9440565" y="2183077"/>
            <a:ext cx="7818735" cy="2635523"/>
          </a:xfrm>
          <a:custGeom>
            <a:avLst/>
            <a:gdLst/>
            <a:ahLst/>
            <a:cxnLst/>
            <a:rect l="l" t="t" r="r" b="b"/>
            <a:pathLst>
              <a:path w="7818735" h="2635523">
                <a:moveTo>
                  <a:pt x="0" y="0"/>
                </a:moveTo>
                <a:lnTo>
                  <a:pt x="7818735" y="0"/>
                </a:lnTo>
                <a:lnTo>
                  <a:pt x="7818735" y="2635523"/>
                </a:lnTo>
                <a:lnTo>
                  <a:pt x="0" y="2635523"/>
                </a:lnTo>
                <a:lnTo>
                  <a:pt x="0" y="0"/>
                </a:lnTo>
                <a:close/>
              </a:path>
            </a:pathLst>
          </a:custGeom>
          <a:blipFill>
            <a:blip r:embed="rId4"/>
            <a:stretch>
              <a:fillRect t="-37912" b="-507"/>
            </a:stretch>
          </a:blipFill>
        </p:spPr>
        <p:txBody>
          <a:bodyPr/>
          <a:lstStyle/>
          <a:p>
            <a:endParaRPr lang="he-IL"/>
          </a:p>
        </p:txBody>
      </p:sp>
      <p:sp>
        <p:nvSpPr>
          <p:cNvPr id="4" name="Freeform 4"/>
          <p:cNvSpPr/>
          <p:nvPr/>
        </p:nvSpPr>
        <p:spPr>
          <a:xfrm>
            <a:off x="9440565" y="4791074"/>
            <a:ext cx="7706970" cy="3873451"/>
          </a:xfrm>
          <a:custGeom>
            <a:avLst/>
            <a:gdLst/>
            <a:ahLst/>
            <a:cxnLst/>
            <a:rect l="l" t="t" r="r" b="b"/>
            <a:pathLst>
              <a:path w="7706970" h="3873451">
                <a:moveTo>
                  <a:pt x="0" y="0"/>
                </a:moveTo>
                <a:lnTo>
                  <a:pt x="7706969" y="0"/>
                </a:lnTo>
                <a:lnTo>
                  <a:pt x="7706969" y="3873451"/>
                </a:lnTo>
                <a:lnTo>
                  <a:pt x="0" y="3873451"/>
                </a:lnTo>
                <a:lnTo>
                  <a:pt x="0" y="0"/>
                </a:lnTo>
                <a:close/>
              </a:path>
            </a:pathLst>
          </a:custGeom>
          <a:blipFill>
            <a:blip r:embed="rId5"/>
            <a:stretch>
              <a:fillRect/>
            </a:stretch>
          </a:blipFill>
        </p:spPr>
        <p:txBody>
          <a:bodyPr/>
          <a:lstStyle/>
          <a:p>
            <a:endParaRPr lang="he-IL"/>
          </a:p>
        </p:txBody>
      </p:sp>
      <p:sp>
        <p:nvSpPr>
          <p:cNvPr id="5" name="TextBox 5"/>
          <p:cNvSpPr txBox="1"/>
          <p:nvPr/>
        </p:nvSpPr>
        <p:spPr>
          <a:xfrm>
            <a:off x="4237248" y="348615"/>
            <a:ext cx="9813505"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Testing plan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70138" y="2459355"/>
            <a:ext cx="12610194" cy="521589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Accurate Anomaly Detection:</a:t>
            </a:r>
            <a:r>
              <a:rPr lang="en-US" sz="3060" u="none" strike="noStrike">
                <a:solidFill>
                  <a:srgbClr val="2D3880"/>
                </a:solidFill>
                <a:latin typeface="Glacial Indifference"/>
                <a:ea typeface="Glacial Indifference"/>
                <a:cs typeface="Glacial Indifference"/>
                <a:sym typeface="Glacial Indifference"/>
              </a:rPr>
              <a:t> Identify unusual citation patterns indicative of potential misconduct or errors.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Improved Research Integrity:</a:t>
            </a:r>
            <a:r>
              <a:rPr lang="en-US" sz="3060" u="none" strike="noStrike">
                <a:solidFill>
                  <a:srgbClr val="2D3880"/>
                </a:solidFill>
                <a:latin typeface="Glacial Indifference"/>
                <a:ea typeface="Glacial Indifference"/>
                <a:cs typeface="Glacial Indifference"/>
                <a:sym typeface="Glacial Indifference"/>
              </a:rPr>
              <a:t> Contribute to a more reliable and trustworthy academic ecosystem.</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Support for Research Evaluation:</a:t>
            </a:r>
            <a:r>
              <a:rPr lang="en-US" sz="3060" u="none" strike="noStrike">
                <a:solidFill>
                  <a:srgbClr val="2D3880"/>
                </a:solidFill>
                <a:latin typeface="Glacial Indifference"/>
                <a:ea typeface="Glacial Indifference"/>
                <a:cs typeface="Glacial Indifference"/>
                <a:sym typeface="Glacial Indifference"/>
              </a:rPr>
              <a:t> Provide data-driven evidence for evaluating research impact.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Track Research and Articles:</a:t>
            </a:r>
            <a:r>
              <a:rPr lang="en-US" sz="3060" u="none" strike="noStrike">
                <a:solidFill>
                  <a:srgbClr val="2D3880"/>
                </a:solidFill>
                <a:latin typeface="Glacial Indifference"/>
                <a:ea typeface="Glacial Indifference"/>
                <a:cs typeface="Glacial Indifference"/>
                <a:sym typeface="Glacial Indifference"/>
              </a:rPr>
              <a:t> Enable the ability to monitor research evolution and article trajectories over time.</a:t>
            </a:r>
          </a:p>
        </p:txBody>
      </p:sp>
      <p:sp>
        <p:nvSpPr>
          <p:cNvPr id="3" name="TextBox 3"/>
          <p:cNvSpPr txBox="1"/>
          <p:nvPr/>
        </p:nvSpPr>
        <p:spPr>
          <a:xfrm>
            <a:off x="2970138" y="348648"/>
            <a:ext cx="13253975"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Expected achievements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1833" y="6172200"/>
            <a:ext cx="3626167" cy="4114800"/>
          </a:xfrm>
          <a:custGeom>
            <a:avLst/>
            <a:gdLst/>
            <a:ahLst/>
            <a:cxnLst/>
            <a:rect l="l" t="t" r="r" b="b"/>
            <a:pathLst>
              <a:path w="3626167" h="4114800">
                <a:moveTo>
                  <a:pt x="0" y="0"/>
                </a:moveTo>
                <a:lnTo>
                  <a:pt x="3626167" y="0"/>
                </a:lnTo>
                <a:lnTo>
                  <a:pt x="3626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275197" y="3928982"/>
            <a:ext cx="7737607" cy="2181385"/>
          </a:xfrm>
          <a:prstGeom prst="rect">
            <a:avLst/>
          </a:prstGeom>
        </p:spPr>
        <p:txBody>
          <a:bodyPr lIns="0" tIns="0" rIns="0" bIns="0" rtlCol="0" anchor="t">
            <a:spAutoFit/>
          </a:bodyPr>
          <a:lstStyle/>
          <a:p>
            <a:pPr marL="0" lvl="0" indent="0" algn="ctr">
              <a:lnSpc>
                <a:spcPts val="17841"/>
              </a:lnSpc>
              <a:spcBef>
                <a:spcPct val="0"/>
              </a:spcBef>
            </a:pPr>
            <a:r>
              <a:rPr lang="en-US" sz="12743" b="1" i="1">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69021" y="4639163"/>
            <a:ext cx="5918979" cy="5647837"/>
          </a:xfrm>
          <a:custGeom>
            <a:avLst/>
            <a:gdLst/>
            <a:ahLst/>
            <a:cxnLst/>
            <a:rect l="l" t="t" r="r" b="b"/>
            <a:pathLst>
              <a:path w="5918979" h="5647837">
                <a:moveTo>
                  <a:pt x="0" y="0"/>
                </a:moveTo>
                <a:lnTo>
                  <a:pt x="5918979" y="0"/>
                </a:lnTo>
                <a:lnTo>
                  <a:pt x="5918979" y="5647837"/>
                </a:lnTo>
                <a:lnTo>
                  <a:pt x="0" y="5647837"/>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6920721" y="-133350"/>
            <a:ext cx="4446557"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4" name="TextBox 4"/>
          <p:cNvSpPr txBox="1"/>
          <p:nvPr/>
        </p:nvSpPr>
        <p:spPr>
          <a:xfrm>
            <a:off x="196901" y="1169308"/>
            <a:ext cx="17894197" cy="1276655"/>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A citation is a reference to a source of information used in a piece of research or academic work.</a:t>
            </a:r>
          </a:p>
          <a:p>
            <a:pPr marL="0" lvl="0" indent="0" algn="l">
              <a:lnSpc>
                <a:spcPts val="5202"/>
              </a:lnSpc>
            </a:pPr>
            <a:endParaRPr lang="en-US" sz="3060" b="1">
              <a:solidFill>
                <a:srgbClr val="2D3880"/>
              </a:solidFill>
              <a:latin typeface="Glacial Indifference Bold"/>
              <a:ea typeface="Glacial Indifference Bold"/>
              <a:cs typeface="Glacial Indifference Bold"/>
              <a:sym typeface="Glacial Indifference Bold"/>
            </a:endParaRPr>
          </a:p>
        </p:txBody>
      </p:sp>
      <p:sp>
        <p:nvSpPr>
          <p:cNvPr id="5" name="TextBox 5"/>
          <p:cNvSpPr txBox="1"/>
          <p:nvPr/>
        </p:nvSpPr>
        <p:spPr>
          <a:xfrm>
            <a:off x="196901" y="2052451"/>
            <a:ext cx="17038904" cy="2586978"/>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Types of Citations:</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In-text Citations:</a:t>
            </a:r>
            <a:r>
              <a:rPr lang="en-US" sz="3060">
                <a:solidFill>
                  <a:srgbClr val="2D3880"/>
                </a:solidFill>
                <a:latin typeface="Glacial Indifference"/>
                <a:ea typeface="Glacial Indifference"/>
                <a:cs typeface="Glacial Indifference"/>
                <a:sym typeface="Glacial Indifference"/>
              </a:rPr>
              <a:t> Brief references within the body of the text.</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Bibliography/References: </a:t>
            </a:r>
            <a:r>
              <a:rPr lang="en-US" sz="3060">
                <a:solidFill>
                  <a:srgbClr val="2D3880"/>
                </a:solidFill>
                <a:latin typeface="Glacial Indifference"/>
                <a:ea typeface="Glacial Indifference"/>
                <a:cs typeface="Glacial Indifference"/>
                <a:sym typeface="Glacial Indifference"/>
              </a:rPr>
              <a:t>A complete list of sources at the end of a document.</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196901" y="4486763"/>
            <a:ext cx="11204123" cy="2586978"/>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Benefits:</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Tracing the Evolution of Ideas.</a:t>
            </a:r>
            <a:r>
              <a:rPr lang="en-US" sz="3060">
                <a:solidFill>
                  <a:srgbClr val="2D3880"/>
                </a:solidFill>
                <a:latin typeface="Glacial Indifference"/>
                <a:ea typeface="Glacial Indifference"/>
                <a:cs typeface="Glacial Indifference"/>
                <a:sym typeface="Glacial Indifference"/>
              </a:rPr>
              <a:t> </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Measuring reserch Impact.</a:t>
            </a:r>
          </a:p>
          <a:p>
            <a:pPr marL="0" lvl="0" indent="0" algn="l">
              <a:lnSpc>
                <a:spcPts val="5202"/>
              </a:lnSpc>
            </a:pPr>
            <a:r>
              <a:rPr lang="en-US" sz="3060">
                <a:solidFill>
                  <a:srgbClr val="2D3880"/>
                </a:solidFill>
                <a:latin typeface="Glacial Indifference"/>
                <a:ea typeface="Glacial Indifference"/>
                <a:cs typeface="Glacial Indifference"/>
                <a:sym typeface="Glacial Indifference"/>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 y="7635724"/>
            <a:ext cx="6219663" cy="2634875"/>
          </a:xfrm>
          <a:custGeom>
            <a:avLst/>
            <a:gdLst/>
            <a:ahLst/>
            <a:cxnLst/>
            <a:rect l="l" t="t" r="r" b="b"/>
            <a:pathLst>
              <a:path w="6219663" h="2634875">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1028700" y="186867"/>
            <a:ext cx="16230600" cy="2503170"/>
          </a:xfrm>
          <a:prstGeom prst="rect">
            <a:avLst/>
          </a:prstGeom>
        </p:spPr>
        <p:txBody>
          <a:bodyPr lIns="0" tIns="0" rIns="0" bIns="0" rtlCol="0" anchor="t">
            <a:spAutoFit/>
          </a:bodyPr>
          <a:lstStyle/>
          <a:p>
            <a:pPr algn="l">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Why Accurate Citations Matter in Research </a:t>
            </a:r>
          </a:p>
          <a:p>
            <a:pPr marL="0" lvl="0" indent="0" algn="l">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4" name="TextBox 4"/>
          <p:cNvSpPr txBox="1"/>
          <p:nvPr/>
        </p:nvSpPr>
        <p:spPr>
          <a:xfrm>
            <a:off x="387020" y="2010667"/>
            <a:ext cx="17038904" cy="5891676"/>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Credit and Recognition:</a:t>
            </a:r>
            <a:r>
              <a:rPr lang="en-US" sz="3060">
                <a:solidFill>
                  <a:srgbClr val="2D3880"/>
                </a:solidFill>
                <a:latin typeface="Glacial Indifference"/>
                <a:ea typeface="Glacial Indifference"/>
                <a:cs typeface="Glacial Indifference"/>
                <a:sym typeface="Glacial Indifference"/>
              </a:rPr>
              <a:t> Accurate citations give proper credit to original authors and researchers, fostering academic integrity.</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Research Traceability: </a:t>
            </a:r>
            <a:r>
              <a:rPr lang="en-US" sz="3060">
                <a:solidFill>
                  <a:srgbClr val="2D3880"/>
                </a:solidFill>
                <a:latin typeface="Glacial Indifference"/>
                <a:ea typeface="Glacial Indifference"/>
                <a:cs typeface="Glacial Indifference"/>
                <a:sym typeface="Glacial Indifference"/>
              </a:rPr>
              <a:t>Citations create a clear path for researchers to follow the development of ideas and build upon previous research.</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Quality Assessment:</a:t>
            </a:r>
            <a:r>
              <a:rPr lang="en-US" sz="3060">
                <a:solidFill>
                  <a:srgbClr val="2D3880"/>
                </a:solidFill>
                <a:latin typeface="Glacial Indifference"/>
                <a:ea typeface="Glacial Indifference"/>
                <a:cs typeface="Glacial Indifference"/>
                <a:sym typeface="Glacial Indifference"/>
              </a:rPr>
              <a:t> Citation analysis helps evaluate the impact and significance of research, aiding in identifying influential works.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Research Reproducibility:</a:t>
            </a:r>
            <a:r>
              <a:rPr lang="en-US" sz="3060">
                <a:solidFill>
                  <a:srgbClr val="2D3880"/>
                </a:solidFill>
                <a:latin typeface="Glacial Indifference"/>
                <a:ea typeface="Glacial Indifference"/>
                <a:cs typeface="Glacial Indifference"/>
                <a:sym typeface="Glacial Indifference"/>
              </a:rPr>
              <a:t> Detailed citations enable other researchers to replicate experiments and verify findings, enhancing scientific rigor.</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 y="7635724"/>
            <a:ext cx="6219663" cy="2634875"/>
          </a:xfrm>
          <a:custGeom>
            <a:avLst/>
            <a:gdLst/>
            <a:ahLst/>
            <a:cxnLst/>
            <a:rect l="l" t="t" r="r" b="b"/>
            <a:pathLst>
              <a:path w="6219663" h="2634875">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780558" y="-123825"/>
            <a:ext cx="6726884" cy="2396243"/>
          </a:xfrm>
          <a:prstGeom prst="rect">
            <a:avLst/>
          </a:prstGeom>
        </p:spPr>
        <p:txBody>
          <a:bodyPr lIns="0" tIns="0" rIns="0" bIns="0" rtlCol="0" anchor="t">
            <a:spAutoFit/>
          </a:bodyPr>
          <a:lstStyle/>
          <a:p>
            <a:pPr algn="l">
              <a:lnSpc>
                <a:spcPts val="9267"/>
              </a:lnSpc>
            </a:pPr>
            <a:r>
              <a:rPr lang="en-US" sz="6619" b="1" i="1">
                <a:solidFill>
                  <a:srgbClr val="2D3880"/>
                </a:solidFill>
                <a:latin typeface="Cormorant Garamond Bold Italics"/>
                <a:ea typeface="Cormorant Garamond Bold Italics"/>
                <a:cs typeface="Cormorant Garamond Bold Italics"/>
                <a:sym typeface="Cormorant Garamond Bold Italics"/>
              </a:rPr>
              <a:t>Anomaly detection</a:t>
            </a:r>
          </a:p>
          <a:p>
            <a:pPr marL="0" lvl="0" indent="0" algn="l">
              <a:lnSpc>
                <a:spcPts val="10079"/>
              </a:lnSpc>
              <a:spcBef>
                <a:spcPct val="0"/>
              </a:spcBef>
            </a:pPr>
            <a:endParaRPr lang="en-US" sz="6619" b="1" i="1">
              <a:solidFill>
                <a:srgbClr val="2D3880"/>
              </a:solidFill>
              <a:latin typeface="Cormorant Garamond Bold Italics"/>
              <a:ea typeface="Cormorant Garamond Bold Italics"/>
              <a:cs typeface="Cormorant Garamond Bold Italics"/>
              <a:sym typeface="Cormorant Garamond Bold Italics"/>
            </a:endParaRPr>
          </a:p>
        </p:txBody>
      </p:sp>
      <p:sp>
        <p:nvSpPr>
          <p:cNvPr id="4" name="TextBox 4"/>
          <p:cNvSpPr txBox="1"/>
          <p:nvPr/>
        </p:nvSpPr>
        <p:spPr>
          <a:xfrm>
            <a:off x="460268" y="713627"/>
            <a:ext cx="17038904" cy="7186825"/>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Definition:</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A technique used to identify patterns or data points that significantly differ from the majority of the data. These unusual patterns may indicate significant, often hidden, phenomena or errors.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Purpose:</a:t>
            </a:r>
          </a:p>
          <a:p>
            <a:pPr algn="l">
              <a:lnSpc>
                <a:spcPts val="5202"/>
              </a:lnSpc>
            </a:pPr>
            <a:r>
              <a:rPr lang="en-US" sz="3060">
                <a:solidFill>
                  <a:srgbClr val="2D3880"/>
                </a:solidFill>
                <a:latin typeface="Glacial Indifference"/>
                <a:ea typeface="Glacial Indifference"/>
                <a:cs typeface="Glacial Indifference"/>
                <a:sym typeface="Glacial Indifference"/>
              </a:rPr>
              <a:t>To uncover outliers or deviations from expected behavior which could signal issues like fraudulent activities, system malfunctions, or significant changes in data trends.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Techniques for Detection:</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Statistical Methods - Utilize statistical properties of data to identify anomalies</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Deep Learning - Earn from data and detect anomalies based on learned patterns.</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Machine Learning - Using neural networks to identify complex anomalies.</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
        <p:nvSpPr>
          <p:cNvPr id="5" name="Freeform 5"/>
          <p:cNvSpPr/>
          <p:nvPr/>
        </p:nvSpPr>
        <p:spPr>
          <a:xfrm>
            <a:off x="7062921" y="7484234"/>
            <a:ext cx="5841924" cy="2786366"/>
          </a:xfrm>
          <a:custGeom>
            <a:avLst/>
            <a:gdLst/>
            <a:ahLst/>
            <a:cxnLst/>
            <a:rect l="l" t="t" r="r" b="b"/>
            <a:pathLst>
              <a:path w="5841924" h="2786366">
                <a:moveTo>
                  <a:pt x="0" y="0"/>
                </a:moveTo>
                <a:lnTo>
                  <a:pt x="5841924" y="0"/>
                </a:lnTo>
                <a:lnTo>
                  <a:pt x="5841924" y="2786366"/>
                </a:lnTo>
                <a:lnTo>
                  <a:pt x="0" y="2786366"/>
                </a:lnTo>
                <a:lnTo>
                  <a:pt x="0" y="0"/>
                </a:lnTo>
                <a:close/>
              </a:path>
            </a:pathLst>
          </a:custGeom>
          <a:blipFill>
            <a:blip r:embed="rId5"/>
            <a:stretch>
              <a:fillRect/>
            </a:stretch>
          </a:blipFill>
        </p:spPr>
        <p:txBody>
          <a:bodyPr/>
          <a:lstStyle/>
          <a:p>
            <a:endParaRPr lang="he-IL"/>
          </a:p>
        </p:txBody>
      </p:sp>
      <p:sp>
        <p:nvSpPr>
          <p:cNvPr id="6" name="Freeform 6"/>
          <p:cNvSpPr/>
          <p:nvPr/>
        </p:nvSpPr>
        <p:spPr>
          <a:xfrm>
            <a:off x="13603012" y="7263608"/>
            <a:ext cx="4684988" cy="3023392"/>
          </a:xfrm>
          <a:custGeom>
            <a:avLst/>
            <a:gdLst/>
            <a:ahLst/>
            <a:cxnLst/>
            <a:rect l="l" t="t" r="r" b="b"/>
            <a:pathLst>
              <a:path w="4684988" h="3023392">
                <a:moveTo>
                  <a:pt x="0" y="0"/>
                </a:moveTo>
                <a:lnTo>
                  <a:pt x="4684988" y="0"/>
                </a:lnTo>
                <a:lnTo>
                  <a:pt x="4684988" y="3023392"/>
                </a:lnTo>
                <a:lnTo>
                  <a:pt x="0" y="3023392"/>
                </a:lnTo>
                <a:lnTo>
                  <a:pt x="0" y="0"/>
                </a:lnTo>
                <a:close/>
              </a:path>
            </a:pathLst>
          </a:custGeom>
          <a:blipFill>
            <a:blip r:embed="rId6"/>
            <a:stretch>
              <a:fillRect/>
            </a:stretch>
          </a:blipFill>
        </p:spPr>
        <p:txBody>
          <a:bodyPr/>
          <a:lstStyle/>
          <a:p>
            <a:endParaRPr lang="he-IL"/>
          </a:p>
        </p:txBody>
      </p:sp>
      <p:sp>
        <p:nvSpPr>
          <p:cNvPr id="7" name="Freeform 7">
            <a:hlinkClick r:id="rId7" tooltip="https://www.tatvic.com/blog/detecting-real-time-anomalies-using-r-google-analytics-360-data/"/>
          </p:cNvPr>
          <p:cNvSpPr/>
          <p:nvPr/>
        </p:nvSpPr>
        <p:spPr>
          <a:xfrm>
            <a:off x="13749818" y="9880847"/>
            <a:ext cx="575040" cy="406153"/>
          </a:xfrm>
          <a:custGeom>
            <a:avLst/>
            <a:gdLst/>
            <a:ahLst/>
            <a:cxnLst/>
            <a:rect l="l" t="t" r="r" b="b"/>
            <a:pathLst>
              <a:path w="575040" h="406153">
                <a:moveTo>
                  <a:pt x="0" y="0"/>
                </a:moveTo>
                <a:lnTo>
                  <a:pt x="575040" y="0"/>
                </a:lnTo>
                <a:lnTo>
                  <a:pt x="575040" y="406153"/>
                </a:lnTo>
                <a:lnTo>
                  <a:pt x="0" y="406153"/>
                </a:lnTo>
                <a:lnTo>
                  <a:pt x="0" y="0"/>
                </a:lnTo>
                <a:close/>
              </a:path>
            </a:pathLst>
          </a:custGeom>
          <a:blipFill>
            <a:blip r:embed="rId8"/>
            <a:stretch>
              <a:fillRect t="-14093" r="-106990" b="-24724"/>
            </a:stretch>
          </a:blipFill>
        </p:spPr>
        <p:txBody>
          <a:bodyPr/>
          <a:lstStyle/>
          <a:p>
            <a:endParaRPr lang="he-IL"/>
          </a:p>
        </p:txBody>
      </p:sp>
      <p:sp>
        <p:nvSpPr>
          <p:cNvPr id="8" name="Freeform 8">
            <a:hlinkClick r:id="rId9" tooltip="https://www.forecastforge.com/learning/anomaly-detection/"/>
          </p:cNvPr>
          <p:cNvSpPr/>
          <p:nvPr/>
        </p:nvSpPr>
        <p:spPr>
          <a:xfrm>
            <a:off x="9527525" y="9855108"/>
            <a:ext cx="456359" cy="415492"/>
          </a:xfrm>
          <a:custGeom>
            <a:avLst/>
            <a:gdLst/>
            <a:ahLst/>
            <a:cxnLst/>
            <a:rect l="l" t="t" r="r" b="b"/>
            <a:pathLst>
              <a:path w="456359" h="415492">
                <a:moveTo>
                  <a:pt x="0" y="0"/>
                </a:moveTo>
                <a:lnTo>
                  <a:pt x="456358" y="0"/>
                </a:lnTo>
                <a:lnTo>
                  <a:pt x="456358" y="415492"/>
                </a:lnTo>
                <a:lnTo>
                  <a:pt x="0" y="415492"/>
                </a:lnTo>
                <a:lnTo>
                  <a:pt x="0" y="0"/>
                </a:lnTo>
                <a:close/>
              </a:path>
            </a:pathLst>
          </a:custGeom>
          <a:blipFill>
            <a:blip r:embed="rId8"/>
            <a:stretch>
              <a:fillRect l="-6490" r="-127367" b="-21670"/>
            </a:stretch>
          </a:blipFill>
        </p:spPr>
        <p:txBody>
          <a:bodyPr/>
          <a:lstStyle/>
          <a:p>
            <a:endParaRPr 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7844040"/>
            <a:ext cx="3454012" cy="2719249"/>
          </a:xfrm>
          <a:custGeom>
            <a:avLst/>
            <a:gdLst/>
            <a:ahLst/>
            <a:cxnLst/>
            <a:rect l="l" t="t" r="r" b="b"/>
            <a:pathLst>
              <a:path w="3454012" h="2719249">
                <a:moveTo>
                  <a:pt x="0" y="2719250"/>
                </a:moveTo>
                <a:lnTo>
                  <a:pt x="3454012" y="2719250"/>
                </a:lnTo>
                <a:lnTo>
                  <a:pt x="3454012" y="0"/>
                </a:lnTo>
                <a:lnTo>
                  <a:pt x="0" y="0"/>
                </a:lnTo>
                <a:lnTo>
                  <a:pt x="0" y="271925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15642912" y="7844040"/>
            <a:ext cx="2645088" cy="2719249"/>
          </a:xfrm>
          <a:custGeom>
            <a:avLst/>
            <a:gdLst/>
            <a:ahLst/>
            <a:cxnLst/>
            <a:rect l="l" t="t" r="r" b="b"/>
            <a:pathLst>
              <a:path w="2645088" h="2719249">
                <a:moveTo>
                  <a:pt x="0" y="0"/>
                </a:moveTo>
                <a:lnTo>
                  <a:pt x="2645088" y="0"/>
                </a:lnTo>
                <a:lnTo>
                  <a:pt x="2645088" y="2719250"/>
                </a:lnTo>
                <a:lnTo>
                  <a:pt x="0" y="2719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 name="TextBox 4"/>
          <p:cNvSpPr txBox="1"/>
          <p:nvPr/>
        </p:nvSpPr>
        <p:spPr>
          <a:xfrm>
            <a:off x="2482238" y="158319"/>
            <a:ext cx="14483218"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Challenges in Citation Anomaly Detection</a:t>
            </a:r>
          </a:p>
        </p:txBody>
      </p:sp>
      <p:sp>
        <p:nvSpPr>
          <p:cNvPr id="5" name="TextBox 5"/>
          <p:cNvSpPr txBox="1"/>
          <p:nvPr/>
        </p:nvSpPr>
        <p:spPr>
          <a:xfrm>
            <a:off x="1028700" y="1971521"/>
            <a:ext cx="16509797" cy="5872520"/>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Static Graph Assumption:</a:t>
            </a:r>
            <a:r>
              <a:rPr lang="en-US" sz="3060">
                <a:solidFill>
                  <a:srgbClr val="2D3880"/>
                </a:solidFill>
                <a:latin typeface="Glacial Indifference"/>
                <a:ea typeface="Glacial Indifference"/>
                <a:cs typeface="Glacial Indifference"/>
                <a:sym typeface="Glacial Indifference"/>
              </a:rPr>
              <a:t> Many methods treat citation networks as static structures, neglecting the temporal evolution of citation patterns.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Scalability Issues: </a:t>
            </a:r>
            <a:r>
              <a:rPr lang="en-US" sz="3060">
                <a:solidFill>
                  <a:srgbClr val="2D3880"/>
                </a:solidFill>
                <a:latin typeface="Glacial Indifference"/>
                <a:ea typeface="Glacial Indifference"/>
                <a:cs typeface="Glacial Indifference"/>
                <a:sym typeface="Glacial Indifference"/>
              </a:rPr>
              <a:t>Handling large-scale citation networks can be computationally expensive for some approaches.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Lack of Contextual Understanding:</a:t>
            </a:r>
            <a:r>
              <a:rPr lang="en-US" sz="3060">
                <a:solidFill>
                  <a:srgbClr val="2D3880"/>
                </a:solidFill>
                <a:latin typeface="Glacial Indifference"/>
                <a:ea typeface="Glacial Indifference"/>
                <a:cs typeface="Glacial Indifference"/>
                <a:sym typeface="Glacial Indifference"/>
              </a:rPr>
              <a:t> Existing methods often overlook the contextual information surrounding citations, limiting the accuracy of anomaly detection.</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Limited Temporal Analysis: </a:t>
            </a:r>
            <a:r>
              <a:rPr lang="en-US" sz="3060">
                <a:solidFill>
                  <a:srgbClr val="2D3880"/>
                </a:solidFill>
                <a:latin typeface="Glacial Indifference"/>
                <a:ea typeface="Glacial Indifference"/>
                <a:cs typeface="Glacial Indifference"/>
                <a:sym typeface="Glacial Indifference"/>
              </a:rPr>
              <a:t>Most existing methods fall short in tracking the evolution of research trends and identifying emerging patterns over time.</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12380249" y="4883067"/>
            <a:ext cx="5907751" cy="5403933"/>
          </a:xfrm>
          <a:custGeom>
            <a:avLst/>
            <a:gdLst/>
            <a:ahLst/>
            <a:cxnLst/>
            <a:rect l="l" t="t" r="r" b="b"/>
            <a:pathLst>
              <a:path w="5907751" h="5403933">
                <a:moveTo>
                  <a:pt x="0" y="0"/>
                </a:moveTo>
                <a:lnTo>
                  <a:pt x="5907751" y="0"/>
                </a:lnTo>
                <a:lnTo>
                  <a:pt x="5907751" y="5403933"/>
                </a:lnTo>
                <a:lnTo>
                  <a:pt x="0" y="5403933"/>
                </a:lnTo>
                <a:lnTo>
                  <a:pt x="0" y="0"/>
                </a:lnTo>
                <a:close/>
              </a:path>
            </a:pathLst>
          </a:custGeom>
          <a:blipFill>
            <a:blip r:embed="rId5"/>
            <a:stretch>
              <a:fillRect t="-3116" b="-3116"/>
            </a:stretch>
          </a:blipFill>
        </p:spPr>
        <p:txBody>
          <a:bodyPr/>
          <a:lstStyle/>
          <a:p>
            <a:endParaRPr lang="he-IL"/>
          </a:p>
        </p:txBody>
      </p:sp>
      <p:sp>
        <p:nvSpPr>
          <p:cNvPr id="5" name="TextBox 5"/>
          <p:cNvSpPr txBox="1"/>
          <p:nvPr/>
        </p:nvSpPr>
        <p:spPr>
          <a:xfrm>
            <a:off x="388438" y="2856346"/>
            <a:ext cx="12121072" cy="3901440"/>
          </a:xfrm>
          <a:prstGeom prst="rect">
            <a:avLst/>
          </a:prstGeom>
        </p:spPr>
        <p:txBody>
          <a:bodyPr lIns="0" tIns="0" rIns="0" bIns="0" rtlCol="0" anchor="t">
            <a:spAutoFit/>
          </a:bodyPr>
          <a:lstStyle/>
          <a:p>
            <a:pPr algn="l">
              <a:lnSpc>
                <a:spcPts val="5202"/>
              </a:lnSpc>
            </a:pPr>
            <a:r>
              <a:rPr lang="en-US" sz="3060">
                <a:solidFill>
                  <a:srgbClr val="2D3880"/>
                </a:solidFill>
                <a:latin typeface="Glacial Indifference"/>
                <a:ea typeface="Glacial Indifference"/>
                <a:cs typeface="Glacial Indifference"/>
                <a:sym typeface="Glacial Indifference"/>
              </a:rPr>
              <a:t>We leverage the TADDY framework to identify anomalous citation patterns by transforming citation networks into dynamic graphs. Our goal is to gain deeper insights into research trends and to detect potential misconduct or human errors. By doing so, we can trace the development and evolution of research more effectively.</a:t>
            </a:r>
          </a:p>
          <a:p>
            <a:pPr marL="0" lvl="0" indent="0" algn="l">
              <a:lnSpc>
                <a:spcPts val="5202"/>
              </a:lnSpc>
              <a:spcBef>
                <a:spcPct val="0"/>
              </a:spcBef>
            </a:pPr>
            <a:endParaRPr lang="en-US" sz="3060">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5059235" y="348615"/>
            <a:ext cx="816953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About our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06545" y="-191764"/>
            <a:ext cx="2981455" cy="3065047"/>
          </a:xfrm>
          <a:custGeom>
            <a:avLst/>
            <a:gdLst/>
            <a:ahLst/>
            <a:cxnLst/>
            <a:rect l="l" t="t" r="r" b="b"/>
            <a:pathLst>
              <a:path w="2981455" h="3065047">
                <a:moveTo>
                  <a:pt x="0" y="0"/>
                </a:moveTo>
                <a:lnTo>
                  <a:pt x="2981455" y="0"/>
                </a:lnTo>
                <a:lnTo>
                  <a:pt x="2981455" y="3065047"/>
                </a:lnTo>
                <a:lnTo>
                  <a:pt x="0" y="3065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4647911" y="348615"/>
            <a:ext cx="816953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Why using TADDY </a:t>
            </a:r>
          </a:p>
        </p:txBody>
      </p:sp>
      <p:sp>
        <p:nvSpPr>
          <p:cNvPr id="4" name="TextBox 4"/>
          <p:cNvSpPr txBox="1"/>
          <p:nvPr/>
        </p:nvSpPr>
        <p:spPr>
          <a:xfrm>
            <a:off x="638053" y="1921537"/>
            <a:ext cx="16494282" cy="521589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Representation:</a:t>
            </a:r>
            <a:r>
              <a:rPr lang="en-US" sz="3060" u="none" strike="noStrike">
                <a:solidFill>
                  <a:srgbClr val="2D3880"/>
                </a:solidFill>
                <a:latin typeface="Glacial Indifference"/>
                <a:ea typeface="Glacial Indifference"/>
                <a:cs typeface="Glacial Indifference"/>
                <a:sym typeface="Glacial Indifference"/>
              </a:rPr>
              <a:t> TADDY effectively captures the evolving nature of citation networks, allowing for the detection of time-dependent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Contextual Understanding:</a:t>
            </a:r>
            <a:r>
              <a:rPr lang="en-US" sz="3060" u="none" strike="noStrike">
                <a:solidFill>
                  <a:srgbClr val="2D3880"/>
                </a:solidFill>
                <a:latin typeface="Glacial Indifference"/>
                <a:ea typeface="Glacial Indifference"/>
                <a:cs typeface="Glacial Indifference"/>
                <a:sym typeface="Glacial Indifference"/>
              </a:rPr>
              <a:t> By considering local neighborhoods around edges, TADDY gains a deeper understanding of citation relationships.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Transformer-Based Learning:</a:t>
            </a:r>
            <a:r>
              <a:rPr lang="en-US" sz="3060" u="none" strike="noStrike">
                <a:solidFill>
                  <a:srgbClr val="2D3880"/>
                </a:solidFill>
                <a:latin typeface="Glacial Indifference"/>
                <a:ea typeface="Glacial Indifference"/>
                <a:cs typeface="Glacial Indifference"/>
                <a:sym typeface="Glacial Indifference"/>
              </a:rPr>
              <a:t> TADDY's transformer architecture excels at capturing complex patterns and dependencies within citation networks.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Temporal Tracking:</a:t>
            </a:r>
            <a:r>
              <a:rPr lang="en-US" sz="3060" u="none" strike="noStrike">
                <a:solidFill>
                  <a:srgbClr val="2D3880"/>
                </a:solidFill>
                <a:latin typeface="Glacial Indifference"/>
                <a:ea typeface="Glacial Indifference"/>
                <a:cs typeface="Glacial Indifference"/>
                <a:sym typeface="Glacial Indifference"/>
              </a:rPr>
              <a:t> TADDY enables the tracking of articles and their evolution over time through the analysis of citation patterns.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2832806" y="3791233"/>
            <a:ext cx="12231741" cy="6151552"/>
          </a:xfrm>
          <a:custGeom>
            <a:avLst/>
            <a:gdLst/>
            <a:ahLst/>
            <a:cxnLst/>
            <a:rect l="l" t="t" r="r" b="b"/>
            <a:pathLst>
              <a:path w="12231741" h="6151552">
                <a:moveTo>
                  <a:pt x="0" y="0"/>
                </a:moveTo>
                <a:lnTo>
                  <a:pt x="12231741" y="0"/>
                </a:lnTo>
                <a:lnTo>
                  <a:pt x="12231741" y="6151552"/>
                </a:lnTo>
                <a:lnTo>
                  <a:pt x="0" y="6151552"/>
                </a:lnTo>
                <a:lnTo>
                  <a:pt x="0" y="0"/>
                </a:lnTo>
                <a:close/>
              </a:path>
            </a:pathLst>
          </a:custGeom>
          <a:blipFill>
            <a:blip r:embed="rId5"/>
            <a:stretch>
              <a:fillRect/>
            </a:stretch>
          </a:blipFill>
        </p:spPr>
        <p:txBody>
          <a:bodyPr/>
          <a:lstStyle/>
          <a:p>
            <a:endParaRPr lang="he-IL"/>
          </a:p>
        </p:txBody>
      </p:sp>
      <p:sp>
        <p:nvSpPr>
          <p:cNvPr id="4" name="Freeform 4">
            <a:hlinkClick r:id="rId6" tooltip="https://arxiv.org/pdf/2106.09876"/>
          </p:cNvPr>
          <p:cNvSpPr/>
          <p:nvPr/>
        </p:nvSpPr>
        <p:spPr>
          <a:xfrm>
            <a:off x="8255846" y="9600543"/>
            <a:ext cx="969108" cy="684485"/>
          </a:xfrm>
          <a:custGeom>
            <a:avLst/>
            <a:gdLst/>
            <a:ahLst/>
            <a:cxnLst/>
            <a:rect l="l" t="t" r="r" b="b"/>
            <a:pathLst>
              <a:path w="969108" h="684485">
                <a:moveTo>
                  <a:pt x="0" y="0"/>
                </a:moveTo>
                <a:lnTo>
                  <a:pt x="969108" y="0"/>
                </a:lnTo>
                <a:lnTo>
                  <a:pt x="969108" y="684485"/>
                </a:lnTo>
                <a:lnTo>
                  <a:pt x="0" y="684485"/>
                </a:lnTo>
                <a:lnTo>
                  <a:pt x="0" y="0"/>
                </a:lnTo>
                <a:close/>
              </a:path>
            </a:pathLst>
          </a:custGeom>
          <a:blipFill>
            <a:blip r:embed="rId7"/>
            <a:stretch>
              <a:fillRect t="-14093" r="-106990" b="-24724"/>
            </a:stretch>
          </a:blipFill>
        </p:spPr>
        <p:txBody>
          <a:bodyPr/>
          <a:lstStyle/>
          <a:p>
            <a:endParaRPr lang="he-IL"/>
          </a:p>
        </p:txBody>
      </p:sp>
      <p:sp>
        <p:nvSpPr>
          <p:cNvPr id="5" name="TextBox 5"/>
          <p:cNvSpPr txBox="1"/>
          <p:nvPr/>
        </p:nvSpPr>
        <p:spPr>
          <a:xfrm>
            <a:off x="4658960" y="176661"/>
            <a:ext cx="8162881" cy="2503038"/>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TADDY Architecture</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6" name="TextBox 6"/>
          <p:cNvSpPr txBox="1"/>
          <p:nvPr/>
        </p:nvSpPr>
        <p:spPr>
          <a:xfrm>
            <a:off x="2250225" y="1557811"/>
            <a:ext cx="12814322" cy="1929566"/>
          </a:xfrm>
          <a:prstGeom prst="rect">
            <a:avLst/>
          </a:prstGeom>
        </p:spPr>
        <p:txBody>
          <a:bodyPr lIns="0" tIns="0" rIns="0" bIns="0" rtlCol="0" anchor="t">
            <a:spAutoFit/>
          </a:bodyPr>
          <a:lstStyle/>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TADDY is a framework for detecting anomalies in dynamic graphs. It captures node characteristics and temporal patterns using a novel encoding strategy and a transformer-based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24708" y="1557811"/>
            <a:ext cx="12595616" cy="7843996"/>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Data Collection:</a:t>
            </a:r>
            <a:r>
              <a:rPr lang="en-US" sz="3060" u="none" strike="noStrike">
                <a:solidFill>
                  <a:srgbClr val="2D3880"/>
                </a:solidFill>
                <a:latin typeface="Glacial Indifference"/>
                <a:ea typeface="Glacial Indifference"/>
                <a:cs typeface="Glacial Indifference"/>
                <a:sym typeface="Glacial Indifference"/>
              </a:rPr>
              <a:t> Gather comprehensive citation dataset.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Data Preprocessing:</a:t>
            </a:r>
            <a:r>
              <a:rPr lang="en-US" sz="3060" u="none" strike="noStrike">
                <a:solidFill>
                  <a:srgbClr val="2D3880"/>
                </a:solidFill>
                <a:latin typeface="Glacial Indifference"/>
                <a:ea typeface="Glacial Indifference"/>
                <a:cs typeface="Glacial Indifference"/>
                <a:sym typeface="Glacial Indifference"/>
              </a:rPr>
              <a:t> Extract citation relationships, create graph structure.</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Construction:</a:t>
            </a:r>
            <a:r>
              <a:rPr lang="en-US" sz="3060" u="none" strike="noStrike">
                <a:solidFill>
                  <a:srgbClr val="2D3880"/>
                </a:solidFill>
                <a:latin typeface="Glacial Indifference"/>
                <a:ea typeface="Glacial Indifference"/>
                <a:cs typeface="Glacial Indifference"/>
                <a:sym typeface="Glacial Indifference"/>
              </a:rPr>
              <a:t> Create snapshots of the network over time (creating dynmaic graph).</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Edge-Based Substructure Sampling:</a:t>
            </a:r>
            <a:r>
              <a:rPr lang="en-US" sz="3060" u="none" strike="noStrike">
                <a:solidFill>
                  <a:srgbClr val="2D3880"/>
                </a:solidFill>
                <a:latin typeface="Glacial Indifference"/>
                <a:ea typeface="Glacial Indifference"/>
                <a:cs typeface="Glacial Indifference"/>
                <a:sym typeface="Glacial Indifference"/>
              </a:rPr>
              <a:t> Extract local neighborhoods around target edges.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Spatial-Temporal Node Encoding:</a:t>
            </a:r>
            <a:r>
              <a:rPr lang="en-US" sz="3060" u="none" strike="noStrike">
                <a:solidFill>
                  <a:srgbClr val="2D3880"/>
                </a:solidFill>
                <a:latin typeface="Glacial Indifference"/>
                <a:ea typeface="Glacial Indifference"/>
                <a:cs typeface="Glacial Indifference"/>
                <a:sym typeface="Glacial Indifference"/>
              </a:rPr>
              <a:t> Convert node features into vectors capturing spatial and temporal information.</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Transformer:</a:t>
            </a:r>
            <a:r>
              <a:rPr lang="en-US" sz="3060" u="none" strike="noStrike">
                <a:solidFill>
                  <a:srgbClr val="2D3880"/>
                </a:solidFill>
                <a:latin typeface="Glacial Indifference"/>
                <a:ea typeface="Glacial Indifference"/>
                <a:cs typeface="Glacial Indifference"/>
                <a:sym typeface="Glacial Indifference"/>
              </a:rPr>
              <a:t> Process encoded nodes to learn complex patterns.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Anomaly Detection:</a:t>
            </a:r>
            <a:r>
              <a:rPr lang="en-US" sz="3060" u="none" strike="noStrike">
                <a:solidFill>
                  <a:srgbClr val="2D3880"/>
                </a:solidFill>
                <a:latin typeface="Glacial Indifference"/>
                <a:ea typeface="Glacial Indifference"/>
                <a:cs typeface="Glacial Indifference"/>
                <a:sym typeface="Glacial Indifference"/>
              </a:rPr>
              <a:t> Assign anomaly scores to citations based on learned patterns.</a:t>
            </a:r>
          </a:p>
        </p:txBody>
      </p:sp>
      <p:sp>
        <p:nvSpPr>
          <p:cNvPr id="4" name="TextBox 4"/>
          <p:cNvSpPr txBox="1"/>
          <p:nvPr/>
        </p:nvSpPr>
        <p:spPr>
          <a:xfrm>
            <a:off x="4159692" y="83641"/>
            <a:ext cx="8960631" cy="2503038"/>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The Research Process</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5" name="Freeform 5"/>
          <p:cNvSpPr/>
          <p:nvPr/>
        </p:nvSpPr>
        <p:spPr>
          <a:xfrm>
            <a:off x="14040143" y="6715080"/>
            <a:ext cx="4247857" cy="3571920"/>
          </a:xfrm>
          <a:custGeom>
            <a:avLst/>
            <a:gdLst/>
            <a:ahLst/>
            <a:cxnLst/>
            <a:rect l="l" t="t" r="r" b="b"/>
            <a:pathLst>
              <a:path w="4247857" h="3571920">
                <a:moveTo>
                  <a:pt x="0" y="0"/>
                </a:moveTo>
                <a:lnTo>
                  <a:pt x="4247857" y="0"/>
                </a:lnTo>
                <a:lnTo>
                  <a:pt x="4247857" y="3571920"/>
                </a:lnTo>
                <a:lnTo>
                  <a:pt x="0" y="3571920"/>
                </a:lnTo>
                <a:lnTo>
                  <a:pt x="0" y="0"/>
                </a:lnTo>
                <a:close/>
              </a:path>
            </a:pathLst>
          </a:custGeom>
          <a:blipFill>
            <a:blip r:embed="rId5"/>
            <a:stretch>
              <a:fillRect/>
            </a:stretch>
          </a:blipFill>
        </p:spPr>
        <p:txBody>
          <a:bodyPr/>
          <a:lstStyle/>
          <a:p>
            <a:endParaRPr lang="he-I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1723</Words>
  <Application>Microsoft Office PowerPoint</Application>
  <PresentationFormat>מותאם אישית</PresentationFormat>
  <Paragraphs>150</Paragraphs>
  <Slides>15</Slides>
  <Notes>14</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15</vt:i4>
      </vt:variant>
    </vt:vector>
  </HeadingPairs>
  <TitlesOfParts>
    <vt:vector size="22" baseType="lpstr">
      <vt:lpstr>Cormorant Garamond Bold Italics</vt:lpstr>
      <vt:lpstr>Glacial Indifference Bold</vt:lpstr>
      <vt:lpstr>Calibri</vt:lpstr>
      <vt:lpstr>Glacial Indifference</vt:lpstr>
      <vt:lpstr>Cormorant Garamond Italics</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Newwww Newwww</cp:lastModifiedBy>
  <cp:revision>2</cp:revision>
  <dcterms:created xsi:type="dcterms:W3CDTF">2006-08-16T00:00:00Z</dcterms:created>
  <dcterms:modified xsi:type="dcterms:W3CDTF">2024-09-16T05:50:01Z</dcterms:modified>
  <dc:identifier>DAGNqVfdSX4</dc:identifier>
</cp:coreProperties>
</file>